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372B25-5556-F889-41CA-D64B8D08BD52}" name="Jon Mannion" initials="JM" userId="S::jon.mannion@stchads.uk::fe578876-35fa-495e-842a-5ddadb1e0b0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C3E"/>
    <a:srgbClr val="1E355E"/>
    <a:srgbClr val="00A7E1"/>
    <a:srgbClr val="76B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ard" userId="3072996d-f288-40cd-8d78-75d0c4bd4733" providerId="ADAL" clId="{E475B5BB-D09F-4DA1-B3FD-E0F51E2DA344}"/>
    <pc:docChg chg="undo custSel modSld">
      <pc:chgData name="Michael Ward" userId="3072996d-f288-40cd-8d78-75d0c4bd4733" providerId="ADAL" clId="{E475B5BB-D09F-4DA1-B3FD-E0F51E2DA344}" dt="2022-07-15T08:03:06.106" v="304"/>
      <pc:docMkLst>
        <pc:docMk/>
      </pc:docMkLst>
      <pc:sldChg chg="modSp mod delCm">
        <pc:chgData name="Michael Ward" userId="3072996d-f288-40cd-8d78-75d0c4bd4733" providerId="ADAL" clId="{E475B5BB-D09F-4DA1-B3FD-E0F51E2DA344}" dt="2022-07-15T08:03:06.106" v="304"/>
        <pc:sldMkLst>
          <pc:docMk/>
          <pc:sldMk cId="3348162151" sldId="256"/>
        </pc:sldMkLst>
        <pc:spChg chg="mod">
          <ac:chgData name="Michael Ward" userId="3072996d-f288-40cd-8d78-75d0c4bd4733" providerId="ADAL" clId="{E475B5BB-D09F-4DA1-B3FD-E0F51E2DA344}" dt="2022-07-11T11:02:32.113" v="291" actId="20577"/>
          <ac:spMkLst>
            <pc:docMk/>
            <pc:sldMk cId="3348162151" sldId="256"/>
            <ac:spMk id="3" creationId="{2B315DD4-90C7-5F21-83F5-FC713E79327A}"/>
          </ac:spMkLst>
        </pc:spChg>
        <pc:spChg chg="mod">
          <ac:chgData name="Michael Ward" userId="3072996d-f288-40cd-8d78-75d0c4bd4733" providerId="ADAL" clId="{E475B5BB-D09F-4DA1-B3FD-E0F51E2DA344}" dt="2022-07-11T11:03:21.043" v="293" actId="20577"/>
          <ac:spMkLst>
            <pc:docMk/>
            <pc:sldMk cId="3348162151" sldId="256"/>
            <ac:spMk id="11" creationId="{EB04B614-C2CF-C650-6CB6-C319BEB09D00}"/>
          </ac:spMkLst>
        </pc:spChg>
        <pc:spChg chg="mod">
          <ac:chgData name="Michael Ward" userId="3072996d-f288-40cd-8d78-75d0c4bd4733" providerId="ADAL" clId="{E475B5BB-D09F-4DA1-B3FD-E0F51E2DA344}" dt="2022-07-11T12:00:00.498" v="296" actId="6549"/>
          <ac:spMkLst>
            <pc:docMk/>
            <pc:sldMk cId="3348162151" sldId="256"/>
            <ac:spMk id="13" creationId="{1EA22A3C-1ED3-F9A7-001B-84063CADA499}"/>
          </ac:spMkLst>
        </pc:spChg>
        <pc:spChg chg="mod">
          <ac:chgData name="Michael Ward" userId="3072996d-f288-40cd-8d78-75d0c4bd4733" providerId="ADAL" clId="{E475B5BB-D09F-4DA1-B3FD-E0F51E2DA344}" dt="2022-07-11T12:00:21.911" v="303" actId="20577"/>
          <ac:spMkLst>
            <pc:docMk/>
            <pc:sldMk cId="3348162151" sldId="256"/>
            <ac:spMk id="16" creationId="{6DB8C33E-DABC-2460-60C1-12BEC6B17B74}"/>
          </ac:spMkLst>
        </pc:spChg>
        <pc:spChg chg="mod">
          <ac:chgData name="Michael Ward" userId="3072996d-f288-40cd-8d78-75d0c4bd4733" providerId="ADAL" clId="{E475B5BB-D09F-4DA1-B3FD-E0F51E2DA344}" dt="2022-07-11T11:03:27.332" v="294" actId="20577"/>
          <ac:spMkLst>
            <pc:docMk/>
            <pc:sldMk cId="3348162151" sldId="256"/>
            <ac:spMk id="17" creationId="{23B50DB9-FCBB-A196-C9E3-A218C1DC22AB}"/>
          </ac:spMkLst>
        </pc:spChg>
        <pc:spChg chg="mod">
          <ac:chgData name="Michael Ward" userId="3072996d-f288-40cd-8d78-75d0c4bd4733" providerId="ADAL" clId="{E475B5BB-D09F-4DA1-B3FD-E0F51E2DA344}" dt="2022-07-11T11:03:33.004" v="295" actId="20577"/>
          <ac:spMkLst>
            <pc:docMk/>
            <pc:sldMk cId="3348162151" sldId="256"/>
            <ac:spMk id="21" creationId="{C7BE4ADA-5ED9-5B71-70AD-FB8EDB504CE6}"/>
          </ac:spMkLst>
        </pc:spChg>
      </pc:sldChg>
    </pc:docChg>
  </pc:docChgLst>
  <pc:docChgLst>
    <pc:chgData name="Michael Ward" userId="3072996d-f288-40cd-8d78-75d0c4bd4733" providerId="ADAL" clId="{F662C0E1-1D06-4A83-B6B7-2AE6061B57CE}"/>
    <pc:docChg chg="modSld">
      <pc:chgData name="Michael Ward" userId="3072996d-f288-40cd-8d78-75d0c4bd4733" providerId="ADAL" clId="{F662C0E1-1D06-4A83-B6B7-2AE6061B57CE}" dt="2022-09-05T10:36:06.748" v="7" actId="13926"/>
      <pc:docMkLst>
        <pc:docMk/>
      </pc:docMkLst>
      <pc:sldChg chg="modSp mod">
        <pc:chgData name="Michael Ward" userId="3072996d-f288-40cd-8d78-75d0c4bd4733" providerId="ADAL" clId="{F662C0E1-1D06-4A83-B6B7-2AE6061B57CE}" dt="2022-09-05T10:36:06.748" v="7" actId="13926"/>
        <pc:sldMkLst>
          <pc:docMk/>
          <pc:sldMk cId="3348162151" sldId="256"/>
        </pc:sldMkLst>
        <pc:spChg chg="mod">
          <ac:chgData name="Michael Ward" userId="3072996d-f288-40cd-8d78-75d0c4bd4733" providerId="ADAL" clId="{F662C0E1-1D06-4A83-B6B7-2AE6061B57CE}" dt="2022-09-05T10:36:06.748" v="7" actId="13926"/>
          <ac:spMkLst>
            <pc:docMk/>
            <pc:sldMk cId="3348162151" sldId="256"/>
            <ac:spMk id="5" creationId="{2D1E695D-D5BD-68D0-38AA-BC196FECC6A3}"/>
          </ac:spMkLst>
        </pc:spChg>
      </pc:sldChg>
    </pc:docChg>
  </pc:docChgLst>
  <pc:docChgLst>
    <pc:chgData name="Jon Mannion" userId="S::jon.mannion@stchads.uk::fe578876-35fa-495e-842a-5ddadb1e0b05" providerId="AD" clId="Web-{9F6472F1-EBA6-58E5-A321-A7EBE7BCE6BB}"/>
    <pc:docChg chg="mod">
      <pc:chgData name="Jon Mannion" userId="S::jon.mannion@stchads.uk::fe578876-35fa-495e-842a-5ddadb1e0b05" providerId="AD" clId="Web-{9F6472F1-EBA6-58E5-A321-A7EBE7BCE6BB}" dt="2022-07-11T09:08:06.234" v="1"/>
      <pc:docMkLst>
        <pc:docMk/>
      </pc:docMkLst>
      <pc:sldChg chg="addCm">
        <pc:chgData name="Jon Mannion" userId="S::jon.mannion@stchads.uk::fe578876-35fa-495e-842a-5ddadb1e0b05" providerId="AD" clId="Web-{9F6472F1-EBA6-58E5-A321-A7EBE7BCE6BB}" dt="2022-07-11T09:08:06.234" v="1"/>
        <pc:sldMkLst>
          <pc:docMk/>
          <pc:sldMk cId="334816215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62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1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22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2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3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9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7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28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81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6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1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5573-660D-4664-8EA9-DA1EA08B574A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AEC6-1682-43C0-AAB2-521903E4E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8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1E695D-D5BD-68D0-38AA-BC196FECC6A3}"/>
              </a:ext>
            </a:extLst>
          </p:cNvPr>
          <p:cNvSpPr txBox="1"/>
          <p:nvPr/>
        </p:nvSpPr>
        <p:spPr>
          <a:xfrm>
            <a:off x="2257426" y="216129"/>
            <a:ext cx="4495799" cy="639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865755" algn="ctr"/>
                <a:tab pos="4572000" algn="l"/>
              </a:tabLst>
            </a:pPr>
            <a:r>
              <a:rPr lang="en-GB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raise a concern within </a:t>
            </a:r>
            <a:r>
              <a:rPr lang="en-GB" sz="1700" b="1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(Academy Name) </a:t>
            </a:r>
            <a:r>
              <a:rPr lang="en-GB" sz="1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Academy?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50F0C214-59B3-B16C-2786-5DAD9CA15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6350"/>
            <a:ext cx="2252662" cy="78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EA6887-88D8-89E0-9043-DBD5E9EC3AAD}"/>
              </a:ext>
            </a:extLst>
          </p:cNvPr>
          <p:cNvSpPr txBox="1"/>
          <p:nvPr/>
        </p:nvSpPr>
        <p:spPr>
          <a:xfrm>
            <a:off x="136126" y="8944347"/>
            <a:ext cx="6512133" cy="817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* Timelines may vary during periods of closure. These will be agreed and communicated at each stage.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Exceptional circumstances will be considered when deciding whether to accept or progress a complaint.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information can be found on the Academies Website - </a:t>
            </a:r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Complaints Policy 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EB04B614-C2CF-C650-6CB6-C319BEB09D00}"/>
              </a:ext>
            </a:extLst>
          </p:cNvPr>
          <p:cNvSpPr/>
          <p:nvPr/>
        </p:nvSpPr>
        <p:spPr>
          <a:xfrm>
            <a:off x="202462" y="2262750"/>
            <a:ext cx="6397752" cy="2250883"/>
          </a:xfrm>
          <a:prstGeom prst="flowChartAlternateProcess">
            <a:avLst/>
          </a:prstGeom>
          <a:solidFill>
            <a:srgbClr val="1E35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1 – Informal Investigation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contact the Academy usually the class teacher, who will arrange a meet to discuss your concerns; the academy will acknowledge concerns within 48 hours, the academy will investigate this matter and formulate a response in no more than 10 working days.* The person who receives notification of concern are responsible for ensuring that all details are recorded.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concern is regarding the class teacher, please contact the Principal. If the concern is regarding the Principal, the concern should be addressed to the Chair of Local Academy Committee.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dissatisfied with outcomes progress to stage two information will be provided on escalation to next stage and contact details.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6DB8C33E-DABC-2460-60C1-12BEC6B17B74}"/>
              </a:ext>
            </a:extLst>
          </p:cNvPr>
          <p:cNvSpPr/>
          <p:nvPr/>
        </p:nvSpPr>
        <p:spPr>
          <a:xfrm>
            <a:off x="193317" y="4594437"/>
            <a:ext cx="6397752" cy="1296219"/>
          </a:xfrm>
          <a:prstGeom prst="flowChartAlternateProcess">
            <a:avLst/>
          </a:prstGeom>
          <a:solidFill>
            <a:srgbClr val="F36C3E"/>
          </a:solidFill>
          <a:ln>
            <a:solidFill>
              <a:srgbClr val="F3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2 - Formal Investigation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this stage, we will ask you to put your complaint in writing addressed to Principal or designated investigation officer, where you believe the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 has not been addressed or you’ve got new evidence or information which needs to be considered.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formal investigation will be taken by the senior leadership team or a designated investigation officer, which will take no more than 15 working days.* Where outcomes are still dissatisfied this will then progress to the next stage.</a:t>
            </a:r>
            <a:endParaRPr lang="en-GB" sz="1200" dirty="0"/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23B50DB9-FCBB-A196-C9E3-A218C1DC22AB}"/>
              </a:ext>
            </a:extLst>
          </p:cNvPr>
          <p:cNvSpPr/>
          <p:nvPr/>
        </p:nvSpPr>
        <p:spPr>
          <a:xfrm>
            <a:off x="230124" y="6014683"/>
            <a:ext cx="6397752" cy="898881"/>
          </a:xfrm>
          <a:prstGeom prst="flowChartAlternateProcess">
            <a:avLst/>
          </a:prstGeom>
          <a:solidFill>
            <a:srgbClr val="76BE43"/>
          </a:solidFill>
          <a:ln>
            <a:solidFill>
              <a:srgbClr val="76B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3 - Formal Appeal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formal appeal will be heard by a panel of the Local Academy committee (three members); this can take up to 20 working days.* Where the Local Academy Committee outcome is still dissatisfied with, then it will progress to stage next stage.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434A11DB-AFCB-E140-B89A-7A1C22297AA9}"/>
              </a:ext>
            </a:extLst>
          </p:cNvPr>
          <p:cNvSpPr/>
          <p:nvPr/>
        </p:nvSpPr>
        <p:spPr>
          <a:xfrm>
            <a:off x="202461" y="8145772"/>
            <a:ext cx="6397752" cy="798575"/>
          </a:xfrm>
          <a:prstGeom prst="flowChartAlternateProcess">
            <a:avLst/>
          </a:prstGeom>
          <a:solidFill>
            <a:srgbClr val="1E35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5 – ESFA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after all previous and the complaint remains dissatisfied with the handling of the complaints they can then refer it's to the Education and Skills Funding Agency (EFSA).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C7BE4ADA-5ED9-5B71-70AD-FB8EDB504CE6}"/>
              </a:ext>
            </a:extLst>
          </p:cNvPr>
          <p:cNvSpPr/>
          <p:nvPr/>
        </p:nvSpPr>
        <p:spPr>
          <a:xfrm>
            <a:off x="202461" y="7312852"/>
            <a:ext cx="6397752" cy="731476"/>
          </a:xfrm>
          <a:prstGeom prst="flowChartAlternateProcess">
            <a:avLst/>
          </a:prstGeom>
          <a:solidFill>
            <a:srgbClr val="00A7E1"/>
          </a:solidFill>
          <a:ln>
            <a:solidFill>
              <a:srgbClr val="00A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4 – Trust Board Level Review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10 working days*, a trust delegated officer will review the process; the review will not be a full re-investigation of the complainants’ concern but to ensure the process has been adhered to.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A22A3C-1ED3-F9A7-001B-84063CADA499}"/>
              </a:ext>
            </a:extLst>
          </p:cNvPr>
          <p:cNvSpPr txBox="1"/>
          <p:nvPr/>
        </p:nvSpPr>
        <p:spPr>
          <a:xfrm>
            <a:off x="193317" y="764786"/>
            <a:ext cx="6512132" cy="1513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Academy welcomes any feedback that we receive from parents, pupils and third parties, and accept that not all of this will be positive, but the Trust acknowledges a need to grow and support our communities. Where concerns are raised the academy intends for these to be dealt with fairly, openly, promptly, without prejudice and in confidence.</a:t>
            </a:r>
          </a:p>
          <a:p>
            <a:pPr algn="just">
              <a:spcAft>
                <a:spcPts val="10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concerns should progress throu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 stages in order below. 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recognise that there are occasions where it may be appropriate to skip Stage 1 of this procedure, which is at the discretion of the Principal or Chair of Local Academy Committee (Governor). 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15DD4-90C7-5F21-83F5-FC713E79327A}"/>
              </a:ext>
            </a:extLst>
          </p:cNvPr>
          <p:cNvSpPr txBox="1"/>
          <p:nvPr/>
        </p:nvSpPr>
        <p:spPr>
          <a:xfrm>
            <a:off x="202461" y="6886575"/>
            <a:ext cx="6388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/>
              <a:t>The next 2 stages are to ensure the concern raised has been dealt with appropriately by the academy, reviewing the process to ensure it has been thorough and fair.</a:t>
            </a:r>
          </a:p>
        </p:txBody>
      </p:sp>
    </p:spTree>
    <p:extLst>
      <p:ext uri="{BB962C8B-B14F-4D97-AF65-F5344CB8AC3E}">
        <p14:creationId xmlns:p14="http://schemas.microsoft.com/office/powerpoint/2010/main" val="3348162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1827</TotalTime>
  <Words>546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Ward</dc:creator>
  <cp:lastModifiedBy>Michael Ward</cp:lastModifiedBy>
  <cp:revision>2</cp:revision>
  <dcterms:created xsi:type="dcterms:W3CDTF">2022-07-05T16:11:39Z</dcterms:created>
  <dcterms:modified xsi:type="dcterms:W3CDTF">2022-09-05T10:36:08Z</dcterms:modified>
</cp:coreProperties>
</file>